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69" r:id="rId2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0FEEB-748C-4EB7-B606-00E4B3C16885}" v="7" dt="2021-09-18T20:54:28.788"/>
    <p1510:client id="{DC1591EB-7784-4030-B1EA-02D60B3A795F}" v="390" dt="2021-08-29T23:27:26.3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48" d="100"/>
          <a:sy n="48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3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2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04252" y="3646872"/>
            <a:ext cx="4310380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rgbClr val="0078AD"/>
                </a:solidFill>
                <a:latin typeface="Degular-Black"/>
                <a:cs typeface="Degular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99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4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5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2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8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5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5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6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6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_popup?v=bA4BcwEeikA&amp;vq=hd108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hlinkscotland.or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line.org.uk/" TargetMode="External"/><Relationship Id="rId4" Type="http://schemas.openxmlformats.org/officeDocument/2006/relationships/hyperlink" Target="http://www.changingfaces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F49144E-2C9E-9B4A-B631-D9A08E227F0D}"/>
              </a:ext>
            </a:extLst>
          </p:cNvPr>
          <p:cNvSpPr txBox="1"/>
          <p:nvPr/>
        </p:nvSpPr>
        <p:spPr>
          <a:xfrm>
            <a:off x="6920751" y="3187177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504BB57-1CC1-5E4C-969D-B17DE86AD856}"/>
              </a:ext>
            </a:extLst>
          </p:cNvPr>
          <p:cNvSpPr txBox="1"/>
          <p:nvPr/>
        </p:nvSpPr>
        <p:spPr>
          <a:xfrm>
            <a:off x="5752287" y="3516782"/>
            <a:ext cx="8599525" cy="4275786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ACTIVITY</a:t>
            </a:r>
          </a:p>
          <a:p>
            <a:pPr marL="12065" marR="5080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or TV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characters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scar,</a:t>
            </a:r>
            <a:r>
              <a:rPr lang="en-GB" sz="3800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affects </a:t>
            </a:r>
            <a:r>
              <a:rPr lang="en-GB"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appearance.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B502CF2-05BA-F94E-A8E2-D62840811231}"/>
              </a:ext>
            </a:extLst>
          </p:cNvPr>
          <p:cNvSpPr txBox="1"/>
          <p:nvPr/>
        </p:nvSpPr>
        <p:spPr>
          <a:xfrm>
            <a:off x="6920751" y="3187177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BB19090-8507-004C-8704-C7073F8648D3}"/>
              </a:ext>
            </a:extLst>
          </p:cNvPr>
          <p:cNvSpPr txBox="1"/>
          <p:nvPr/>
        </p:nvSpPr>
        <p:spPr>
          <a:xfrm>
            <a:off x="5599887" y="3516782"/>
            <a:ext cx="8904325" cy="4275786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DISCUSSION</a:t>
            </a:r>
          </a:p>
          <a:p>
            <a:pPr marL="12700" marR="5080" indent="-635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stereotypical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and</a:t>
            </a:r>
            <a:r>
              <a:rPr lang="en-GB" sz="3800" spc="-1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GB" sz="3800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villains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</a:t>
            </a:r>
            <a:r>
              <a:rPr lang="en-GB" sz="38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life?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C3BFDF41-D3AD-BC42-9050-0798B1EEFD53}"/>
              </a:ext>
            </a:extLst>
          </p:cNvPr>
          <p:cNvSpPr/>
          <p:nvPr/>
        </p:nvSpPr>
        <p:spPr>
          <a:xfrm>
            <a:off x="3041650" y="1700924"/>
            <a:ext cx="14020800" cy="792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97E511B2-DAC3-4F9D-9B52-1F6A7A04D4EC}"/>
              </a:ext>
            </a:extLst>
          </p:cNvPr>
          <p:cNvSpPr txBox="1"/>
          <p:nvPr/>
        </p:nvSpPr>
        <p:spPr>
          <a:xfrm>
            <a:off x="5599887" y="3516782"/>
            <a:ext cx="8904325" cy="4261936"/>
          </a:xfrm>
          <a:prstGeom prst="rect">
            <a:avLst/>
          </a:prstGeom>
        </p:spPr>
        <p:txBody>
          <a:bodyPr vert="horz" wrap="square" lIns="0" tIns="833755" rIns="0" bIns="0" rtlCol="0" anchor="t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</a:rPr>
              <a:t>ACTIVITY</a:t>
            </a:r>
          </a:p>
          <a:p>
            <a:pPr marL="12700" marR="5080" indent="-635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20" dirty="0">
                <a:solidFill>
                  <a:schemeClr val="bg1"/>
                </a:solidFill>
                <a:latin typeface="Arial"/>
                <a:cs typeface="Arial"/>
              </a:rPr>
              <a:t>Why are small, 'cool' scars like Harry Potter's seemingly permissible in a hero, but anything else suggests villainy?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E6ED232-2B1D-4941-81B6-E1CF497DD993}"/>
              </a:ext>
            </a:extLst>
          </p:cNvPr>
          <p:cNvSpPr txBox="1"/>
          <p:nvPr/>
        </p:nvSpPr>
        <p:spPr>
          <a:xfrm>
            <a:off x="5310534" y="3166264"/>
            <a:ext cx="9487630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CHALLENGE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2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2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C70DA7-1358-694B-BABC-F92D65406907}"/>
              </a:ext>
            </a:extLst>
          </p:cNvPr>
          <p:cNvSpPr txBox="1"/>
          <p:nvPr/>
        </p:nvSpPr>
        <p:spPr>
          <a:xfrm rot="360000">
            <a:off x="15364037" y="2090919"/>
            <a:ext cx="383270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Other helpful websites: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youthlinkscotland.org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actiononprejudice.info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4AAB28D-AFB2-B540-822B-83CD55FA7D57}"/>
              </a:ext>
            </a:extLst>
          </p:cNvPr>
          <p:cNvSpPr txBox="1"/>
          <p:nvPr/>
        </p:nvSpPr>
        <p:spPr>
          <a:xfrm>
            <a:off x="4472121" y="3453169"/>
            <a:ext cx="11178578" cy="42569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spc="-5" dirty="0">
                <a:solidFill>
                  <a:srgbClr val="0078AD"/>
                </a:solidFill>
                <a:latin typeface="Arial"/>
                <a:cs typeface="Arial"/>
              </a:rPr>
              <a:t>Find out </a:t>
            </a:r>
            <a:r>
              <a:rPr sz="3800" spc="-35" dirty="0">
                <a:solidFill>
                  <a:srgbClr val="0078AD"/>
                </a:solidFill>
                <a:latin typeface="Arial"/>
                <a:cs typeface="Arial"/>
              </a:rPr>
              <a:t>more </a:t>
            </a:r>
            <a:r>
              <a:rPr sz="3800" spc="-5" dirty="0">
                <a:solidFill>
                  <a:srgbClr val="0078AD"/>
                </a:solidFill>
                <a:latin typeface="Arial"/>
                <a:cs typeface="Arial"/>
              </a:rPr>
              <a:t>about visible </a:t>
            </a:r>
            <a:r>
              <a:rPr sz="3800" spc="-30" dirty="0">
                <a:solidFill>
                  <a:srgbClr val="0078AD"/>
                </a:solidFill>
                <a:latin typeface="Arial"/>
                <a:cs typeface="Arial"/>
              </a:rPr>
              <a:t>differences</a:t>
            </a:r>
            <a:r>
              <a:rPr lang="en-GB" sz="3800" spc="-30" dirty="0">
                <a:solidFill>
                  <a:srgbClr val="0078AD"/>
                </a:solidFill>
                <a:latin typeface="Arial"/>
                <a:cs typeface="Arial"/>
              </a:rPr>
              <a:t> </a:t>
            </a:r>
            <a:br>
              <a:rPr lang="en-GB" sz="3800" spc="-30" dirty="0">
                <a:solidFill>
                  <a:srgbClr val="0078AD"/>
                </a:solidFill>
                <a:latin typeface="Arial"/>
                <a:cs typeface="Arial"/>
              </a:rPr>
            </a:br>
            <a:r>
              <a:rPr lang="en-GB" sz="3800" spc="-875" dirty="0">
                <a:solidFill>
                  <a:srgbClr val="0078AD"/>
                </a:solidFill>
                <a:latin typeface="Arial"/>
                <a:cs typeface="Arial"/>
              </a:rPr>
              <a:t> </a:t>
            </a:r>
            <a:r>
              <a:rPr sz="3800" spc="-5" dirty="0">
                <a:solidFill>
                  <a:srgbClr val="0078AD"/>
                </a:solidFill>
                <a:latin typeface="Arial"/>
                <a:cs typeface="Arial"/>
              </a:rPr>
              <a:t>and</a:t>
            </a:r>
            <a:r>
              <a:rPr sz="3800"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/>
                <a:cs typeface="Arial"/>
              </a:rPr>
              <a:t>respecting</a:t>
            </a:r>
            <a:r>
              <a:rPr sz="3800"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/>
                <a:cs typeface="Arial"/>
              </a:rPr>
              <a:t>difference:</a:t>
            </a:r>
            <a:r>
              <a:rPr lang="en-GB" sz="3800" spc="-25" dirty="0">
                <a:solidFill>
                  <a:srgbClr val="0078AD"/>
                </a:solidFill>
                <a:latin typeface="Arial"/>
                <a:cs typeface="Arial"/>
              </a:rPr>
              <a:t> </a:t>
            </a:r>
            <a:endParaRPr lang="en-US" sz="3800" dirty="0">
              <a:solidFill>
                <a:srgbClr val="0078AD"/>
              </a:solidFill>
              <a:latin typeface="Arial"/>
              <a:cs typeface="Arial"/>
            </a:endParaRPr>
          </a:p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b="1" spc="-25" dirty="0">
                <a:solidFill>
                  <a:srgbClr val="0078AD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changingfaces.org.uk</a:t>
            </a:r>
            <a:endParaRPr sz="3800">
              <a:solidFill>
                <a:srgbClr val="0078AD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discussed?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spc="-18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childline.org.uk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C993FF7-9AF1-3F49-ADA0-B85C4FF412ED}"/>
              </a:ext>
            </a:extLst>
          </p:cNvPr>
          <p:cNvSpPr txBox="1"/>
          <p:nvPr/>
        </p:nvSpPr>
        <p:spPr>
          <a:xfrm>
            <a:off x="6920751" y="3568340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9F0BA98-D16B-F44F-B4E8-338157D9D08A}"/>
              </a:ext>
            </a:extLst>
          </p:cNvPr>
          <p:cNvSpPr txBox="1"/>
          <p:nvPr/>
        </p:nvSpPr>
        <p:spPr>
          <a:xfrm>
            <a:off x="4816400" y="3897945"/>
            <a:ext cx="10471300" cy="3234860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</a:t>
            </a: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USSION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word </a:t>
            </a: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</a:t>
            </a: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010" y="4921782"/>
            <a:ext cx="13960947" cy="146578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970" marR="6350" algn="ctr">
              <a:lnSpc>
                <a:spcPct val="100000"/>
              </a:lnSpc>
              <a:spcBef>
                <a:spcPts val="470"/>
              </a:spcBef>
            </a:pP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A</a:t>
            </a:r>
            <a:r>
              <a:rPr spc="-12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0078AD"/>
                </a:solidFill>
                <a:latin typeface="Arial"/>
                <a:cs typeface="Arial"/>
              </a:rPr>
              <a:t>stereotype</a:t>
            </a:r>
            <a:r>
              <a:rPr spc="-13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is an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0078AD"/>
                </a:solidFill>
                <a:latin typeface="Arial"/>
                <a:cs typeface="Arial"/>
              </a:rPr>
              <a:t>idea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 about a 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particular </a:t>
            </a:r>
            <a:r>
              <a:rPr spc="-25" dirty="0">
                <a:solidFill>
                  <a:srgbClr val="0078AD"/>
                </a:solidFill>
                <a:latin typeface="Arial"/>
                <a:cs typeface="Arial"/>
              </a:rPr>
              <a:t>group</a:t>
            </a:r>
            <a:endParaRPr lang="en-US" spc="-25" dirty="0">
              <a:solidFill>
                <a:srgbClr val="0078AD"/>
              </a:solidFill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370"/>
              </a:spcBef>
            </a:pPr>
            <a:r>
              <a:rPr spc="-25" dirty="0">
                <a:solidFill>
                  <a:srgbClr val="0078AD"/>
                </a:solidFill>
                <a:latin typeface="Arial"/>
                <a:cs typeface="Arial"/>
              </a:rPr>
              <a:t>of</a:t>
            </a:r>
            <a:r>
              <a:rPr spc="-1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people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that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is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78AD"/>
                </a:solidFill>
                <a:latin typeface="Arial"/>
                <a:cs typeface="Arial"/>
              </a:rPr>
              <a:t>often</a:t>
            </a:r>
            <a:r>
              <a:rPr spc="-1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lang="en-GB" spc="-20" dirty="0">
                <a:solidFill>
                  <a:srgbClr val="0078AD"/>
                </a:solidFill>
                <a:latin typeface="Arial"/>
                <a:cs typeface="Arial"/>
              </a:rPr>
              <a:t>oversimplified</a:t>
            </a:r>
            <a:r>
              <a:rPr spc="-20" dirty="0">
                <a:solidFill>
                  <a:srgbClr val="0078AD"/>
                </a:solidFill>
                <a:latin typeface="Arial"/>
                <a:cs typeface="Arial"/>
              </a:rPr>
              <a:t>,</a:t>
            </a:r>
            <a:r>
              <a:rPr spc="-125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untrue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8AD"/>
                </a:solidFill>
                <a:latin typeface="Arial"/>
                <a:cs typeface="Arial"/>
              </a:rPr>
              <a:t>or</a:t>
            </a:r>
            <a:r>
              <a:rPr spc="-10" dirty="0">
                <a:solidFill>
                  <a:srgbClr val="0078AD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0078AD"/>
                </a:solidFill>
                <a:latin typeface="Arial"/>
                <a:cs typeface="Arial"/>
              </a:rPr>
              <a:t>unfair</a:t>
            </a:r>
            <a:r>
              <a:rPr spc="-60" dirty="0">
                <a:solidFill>
                  <a:srgbClr val="0078AD"/>
                </a:solidFill>
              </a:rPr>
              <a:t>.</a:t>
            </a:r>
            <a:endParaRPr spc="-60" dirty="0">
              <a:solidFill>
                <a:srgbClr val="0078AD"/>
              </a:solidFill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43D26BA-A151-984A-B8E9-2C94BA1E8CD0}"/>
              </a:ext>
            </a:extLst>
          </p:cNvPr>
          <p:cNvSpPr txBox="1"/>
          <p:nvPr/>
        </p:nvSpPr>
        <p:spPr>
          <a:xfrm>
            <a:off x="6920751" y="3568340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732760C-C01D-1540-88BD-EFFB1D456707}"/>
              </a:ext>
            </a:extLst>
          </p:cNvPr>
          <p:cNvSpPr txBox="1"/>
          <p:nvPr/>
        </p:nvSpPr>
        <p:spPr>
          <a:xfrm>
            <a:off x="4816400" y="3897945"/>
            <a:ext cx="10471300" cy="3234860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</a:t>
            </a: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USSION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impact </a:t>
            </a: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</a:t>
            </a: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322E486-638B-994E-BC19-A46567383658}"/>
              </a:ext>
            </a:extLst>
          </p:cNvPr>
          <p:cNvSpPr txBox="1"/>
          <p:nvPr/>
        </p:nvSpPr>
        <p:spPr>
          <a:xfrm>
            <a:off x="3941823" y="4675122"/>
            <a:ext cx="12220575" cy="190436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we’re going to be talking about how </a:t>
            </a: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people who have a visible difference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" algn="ctr">
              <a:lnSpc>
                <a:spcPct val="100000"/>
              </a:lnSpc>
              <a:spcBef>
                <a:spcPts val="3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mark, scar or condition that affects how they look).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F7656F2-3F35-EA49-8B8B-84A788FBB4EC}"/>
              </a:ext>
            </a:extLst>
          </p:cNvPr>
          <p:cNvSpPr txBox="1"/>
          <p:nvPr/>
        </p:nvSpPr>
        <p:spPr>
          <a:xfrm>
            <a:off x="5285568" y="2367339"/>
            <a:ext cx="10309225" cy="7508240"/>
          </a:xfrm>
          <a:prstGeom prst="rect">
            <a:avLst/>
          </a:prstGeom>
        </p:spPr>
        <p:txBody>
          <a:bodyPr vert="horz" wrap="square" lIns="0" tIns="323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a visible difference: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conditions like eczema, acne, or vitiligo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Birthmarks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88265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Craniofacial conditions, affecting the growth  and development of the skull and face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5080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Cleft lip/palate (a gap or split in the upper lip  and/or roof of the mouth)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3EB55D44A004883305724D6078FBC" ma:contentTypeVersion="12" ma:contentTypeDescription="Create a new document." ma:contentTypeScope="" ma:versionID="2f38b6207cbaf35e939ebe923ad3549e">
  <xsd:schema xmlns:xsd="http://www.w3.org/2001/XMLSchema" xmlns:xs="http://www.w3.org/2001/XMLSchema" xmlns:p="http://schemas.microsoft.com/office/2006/metadata/properties" xmlns:ns2="ede18a2a-a617-4ead-abcd-0110f8bf8f88" xmlns:ns3="bbc4e049-01e5-4740-8e31-eebd57e17c8c" targetNamespace="http://schemas.microsoft.com/office/2006/metadata/properties" ma:root="true" ma:fieldsID="0b3687d5b9f4066f121b171042f4784e" ns2:_="" ns3:_="">
    <xsd:import namespace="ede18a2a-a617-4ead-abcd-0110f8bf8f88"/>
    <xsd:import namespace="bbc4e049-01e5-4740-8e31-eebd57e17c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18a2a-a617-4ead-abcd-0110f8bf8f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4e049-01e5-4740-8e31-eebd57e17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01D85A-76B7-480B-9B4C-D39861E9B5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544774-D465-439B-A234-DAB4C3FF839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F54A69-607B-410C-84BA-727BAE604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e18a2a-a617-4ead-abcd-0110f8bf8f88"/>
    <ds:schemaRef ds:uri="bbc4e049-01e5-4740-8e31-eebd57e17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236</Words>
  <Application>Microsoft Office PowerPoint</Application>
  <PresentationFormat>Custom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Degular-Black</vt:lpstr>
      <vt:lpstr>Office Theme</vt:lpstr>
      <vt:lpstr>PowerPoint Presentation</vt:lpstr>
      <vt:lpstr>PowerPoint Presentation</vt:lpstr>
      <vt:lpstr>A stereotype is an idea about a particular group of people that is often oversimplified, untrue or unfair.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Jamie Goodland</cp:lastModifiedBy>
  <cp:revision>138</cp:revision>
  <dcterms:created xsi:type="dcterms:W3CDTF">2021-05-01T09:26:58Z</dcterms:created>
  <dcterms:modified xsi:type="dcterms:W3CDTF">2022-04-13T12:01:22Z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2021-05-01T00:00:00Z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2021-05-01T00:00:00Z</vt:filetime>
  </property>
  <property fmtid="{D5CDD505-2E9C-101B-9397-08002B2CF9AE}" pid="5" name="ContentTypeId">
    <vt:lpwstr>0x0101004C13EB55D44A004883305724D6078FBC</vt:lpwstr>
  </property>
</Properties>
</file>